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8" r:id="rId2"/>
    <p:sldId id="412" r:id="rId3"/>
    <p:sldId id="426" r:id="rId4"/>
    <p:sldId id="448" r:id="rId5"/>
    <p:sldId id="350" r:id="rId6"/>
    <p:sldId id="386" r:id="rId7"/>
    <p:sldId id="420" r:id="rId8"/>
    <p:sldId id="427" r:id="rId9"/>
    <p:sldId id="428" r:id="rId10"/>
    <p:sldId id="429" r:id="rId11"/>
    <p:sldId id="430" r:id="rId12"/>
    <p:sldId id="431" r:id="rId13"/>
    <p:sldId id="434" r:id="rId14"/>
    <p:sldId id="449" r:id="rId15"/>
    <p:sldId id="436" r:id="rId16"/>
    <p:sldId id="438" r:id="rId17"/>
    <p:sldId id="384" r:id="rId18"/>
    <p:sldId id="416" r:id="rId19"/>
    <p:sldId id="440" r:id="rId20"/>
    <p:sldId id="406" r:id="rId21"/>
    <p:sldId id="411" r:id="rId22"/>
    <p:sldId id="441" r:id="rId23"/>
    <p:sldId id="405" r:id="rId24"/>
    <p:sldId id="425" r:id="rId25"/>
    <p:sldId id="520" r:id="rId26"/>
    <p:sldId id="433" r:id="rId27"/>
    <p:sldId id="418" r:id="rId28"/>
    <p:sldId id="453" r:id="rId29"/>
    <p:sldId id="452" r:id="rId30"/>
    <p:sldId id="499" r:id="rId31"/>
    <p:sldId id="501" r:id="rId32"/>
    <p:sldId id="504" r:id="rId33"/>
    <p:sldId id="516" r:id="rId34"/>
    <p:sldId id="517" r:id="rId35"/>
    <p:sldId id="519" r:id="rId36"/>
    <p:sldId id="439" r:id="rId37"/>
    <p:sldId id="450" r:id="rId38"/>
    <p:sldId id="443" r:id="rId39"/>
    <p:sldId id="435" r:id="rId40"/>
    <p:sldId id="521" r:id="rId41"/>
    <p:sldId id="446" r:id="rId42"/>
    <p:sldId id="409" r:id="rId43"/>
    <p:sldId id="338" r:id="rId44"/>
    <p:sldId id="336" r:id="rId45"/>
    <p:sldId id="327" r:id="rId46"/>
    <p:sldId id="342" r:id="rId47"/>
    <p:sldId id="330" r:id="rId48"/>
    <p:sldId id="419" r:id="rId49"/>
    <p:sldId id="400" r:id="rId50"/>
    <p:sldId id="266" r:id="rId51"/>
    <p:sldId id="293" r:id="rId52"/>
    <p:sldId id="442" r:id="rId53"/>
    <p:sldId id="522" r:id="rId54"/>
    <p:sldId id="523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2"/>
    <p:restoredTop sz="91492"/>
  </p:normalViewPr>
  <p:slideViewPr>
    <p:cSldViewPr snapToGrid="0">
      <p:cViewPr>
        <p:scale>
          <a:sx n="105" d="100"/>
          <a:sy n="105" d="100"/>
        </p:scale>
        <p:origin x="424" y="376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10/5/25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F6A4-8D22-F60E-9701-2D6BB3F6F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7F5DB-3E21-20D8-EFA0-879EDE5E8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CD2491-8803-1B5B-D036-13B38170B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A3263-28D6-5069-9D2F-929EF2213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258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66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3746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37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5592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11" Type="http://schemas.openxmlformats.org/officeDocument/2006/relationships/hyperlink" Target="https://user-web.icecube.wisc.edu/~pgutjahr/PromptMuons/Index.html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36.png"/><Relationship Id="rId4" Type="http://schemas.openxmlformats.org/officeDocument/2006/relationships/image" Target="../media/image16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58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66.png"/><Relationship Id="rId4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9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IceCube Meeting Utah </a:t>
            </a:r>
          </a:p>
          <a:p>
            <a:pPr algn="r"/>
            <a:r>
              <a:rPr lang="de-DE" sz="1600" b="1" dirty="0" err="1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October</a:t>
            </a:r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 7, 2025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1CE23-58B3-70BA-FD20-0BCF6C57C4D3}"/>
              </a:ext>
            </a:extLst>
          </p:cNvPr>
          <p:cNvSpPr txBox="1"/>
          <p:nvPr/>
        </p:nvSpPr>
        <p:spPr>
          <a:xfrm>
            <a:off x="10465451" y="4832089"/>
            <a:ext cx="1606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CRWG: Dennis</a:t>
            </a:r>
          </a:p>
          <a:p>
            <a:r>
              <a:rPr lang="en-US" dirty="0"/>
              <a:t>Collab: Anatoli</a:t>
            </a:r>
          </a:p>
          <a:p>
            <a:r>
              <a:rPr lang="en-US" dirty="0"/>
              <a:t>Tech: Karolin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A833C-2130-2FA7-6E1A-8CE141005088}"/>
              </a:ext>
            </a:extLst>
          </p:cNvPr>
          <p:cNvSpPr txBox="1"/>
          <p:nvPr/>
        </p:nvSpPr>
        <p:spPr>
          <a:xfrm>
            <a:off x="10465451" y="4526951"/>
            <a:ext cx="10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 page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85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6335-41DA-8D43-131A-22AAD38F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08C3-D058-2A50-1DCD-E4FD191B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75C76-5384-3874-72DE-9AE83A87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7531-EE01-71C9-C922-B6A5E56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0DF6-661C-614D-025D-6BF1D2A2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E6C70449-052C-5BC5-8F82-F56C2BC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0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0A842-6EF0-9096-18FA-7A6713D2C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441B8-ED21-788D-B370-A97063946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D9A36-B618-BE97-8D58-6620CC93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E30D11-7F37-BFBF-18B5-35C61BA7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5EFD9E1-7B99-FFAB-7F7A-15E3AB07B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B4593B-A15F-7072-3475-F5E70B2A5664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12712224-70DA-2C6B-0B0C-B8D60AFC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A5439E56-A730-F3AA-6806-801C0D71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88DB818A-8AEF-FDB8-DAD2-2DB5D78C9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FAC2777A-B1AA-A96E-C14E-1D615BE7A0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CC3D959-9C39-F313-475D-A5F4829C7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F995260A-25EA-358C-FC6A-4AFCB50880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86B-6C7C-17F8-E3CD-7FE902A8F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78B9-8452-7E18-65B8-6D0C4EA1E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829-8EB3-CEE8-3A6B-35D0811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A3F7-D26E-F486-1D53-EB44296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6103452-FBBD-B777-29A1-ADD62D3C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3280127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3280127" cy="395493"/>
              </a:xfrm>
              <a:prstGeom prst="rect">
                <a:avLst/>
              </a:prstGeom>
              <a:blipFill>
                <a:blip r:embed="rId10"/>
                <a:stretch>
                  <a:fillRect l="-1544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06598-420D-AE75-3B57-7776BE45D96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E578A-54B6-B4CC-FF1B-2CFFDB26D3D8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Burnsample</a:t>
            </a:r>
            <a:r>
              <a:rPr lang="en-US" dirty="0"/>
              <a:t>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576612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94D007E-DB9C-3282-EBD8-03852728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8672"/>
            <a:ext cx="5852355" cy="42823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1AC43E-483C-10A5-E3AA-0EE6B776B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515" y="1398672"/>
            <a:ext cx="5852355" cy="4282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3495492" y="3788958"/>
            <a:ext cx="141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1165897" y="5371326"/>
            <a:ext cx="145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201519" y="4158290"/>
            <a:ext cx="180910" cy="447164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1895520" y="4973444"/>
            <a:ext cx="2486909" cy="397882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2927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306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*with systematic uncertainties from effective area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76A2BFE-E577-8F19-AA26-4E1762F571BC}"/>
              </a:ext>
            </a:extLst>
          </p:cNvPr>
          <p:cNvSpPr/>
          <p:nvPr/>
        </p:nvSpPr>
        <p:spPr>
          <a:xfrm>
            <a:off x="4044323" y="2040594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408E88-BF7B-C2AF-13E2-C11D85CF04D5}"/>
              </a:ext>
            </a:extLst>
          </p:cNvPr>
          <p:cNvSpPr txBox="1"/>
          <p:nvPr/>
        </p:nvSpPr>
        <p:spPr>
          <a:xfrm>
            <a:off x="9793968" y="3788958"/>
            <a:ext cx="169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5A0412-9DCA-0307-E6E4-D9DCC048DF0E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10641875" y="4158290"/>
            <a:ext cx="711925" cy="58097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317333-0EF4-DFD4-4C4E-C18546EA289B}"/>
              </a:ext>
            </a:extLst>
          </p:cNvPr>
          <p:cNvSpPr txBox="1"/>
          <p:nvPr/>
        </p:nvSpPr>
        <p:spPr>
          <a:xfrm>
            <a:off x="8151542" y="1090284"/>
            <a:ext cx="309860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NO prompt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76EBF1-8185-20D0-C841-C2075B5713C7}"/>
              </a:ext>
            </a:extLst>
          </p:cNvPr>
          <p:cNvSpPr txBox="1"/>
          <p:nvPr/>
        </p:nvSpPr>
        <p:spPr>
          <a:xfrm>
            <a:off x="1725033" y="1106769"/>
            <a:ext cx="2797241" cy="369332"/>
          </a:xfrm>
          <a:prstGeom prst="rect">
            <a:avLst/>
          </a:prstGeom>
          <a:solidFill>
            <a:srgbClr val="74B9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Pseudo Sample has prompt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16866D-62C6-8049-2C30-D6FA88C2EC30}"/>
              </a:ext>
            </a:extLst>
          </p:cNvPr>
          <p:cNvSpPr txBox="1"/>
          <p:nvPr/>
        </p:nvSpPr>
        <p:spPr>
          <a:xfrm>
            <a:off x="3810240" y="6046630"/>
            <a:ext cx="495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Unfolding is sensitive to the prompt component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455C-6ECC-D71D-1DEB-87AAA880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8734D-C44C-E3CD-FE5F-EB4C77D24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CORSIKA EHIST simulations</a:t>
            </a:r>
          </a:p>
          <a:p>
            <a:pPr lvl="1"/>
            <a:r>
              <a:rPr lang="en-US" dirty="0"/>
              <a:t>Prompt tagging agrees with </a:t>
            </a:r>
            <a:r>
              <a:rPr lang="en-US" dirty="0" err="1"/>
              <a:t>MCEq</a:t>
            </a:r>
            <a:endParaRPr lang="en-US" dirty="0"/>
          </a:p>
          <a:p>
            <a:r>
              <a:rPr lang="en-US" dirty="0"/>
              <a:t>DNN-based reconstructions</a:t>
            </a:r>
          </a:p>
          <a:p>
            <a:r>
              <a:rPr lang="en-US" dirty="0"/>
              <a:t>Leading muon selection</a:t>
            </a:r>
          </a:p>
          <a:p>
            <a:r>
              <a:rPr lang="en-US" dirty="0" err="1"/>
              <a:t>Burnsample</a:t>
            </a:r>
            <a:r>
              <a:rPr lang="en-US" dirty="0"/>
              <a:t> unfolding agrees with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4B942"/>
                </a:solidFill>
              </a:rPr>
              <a:t>Outlook</a:t>
            </a:r>
          </a:p>
          <a:p>
            <a:r>
              <a:rPr lang="en-US" dirty="0"/>
              <a:t>Estimate unfolding uncertainty</a:t>
            </a:r>
          </a:p>
          <a:p>
            <a:r>
              <a:rPr lang="en-US" dirty="0"/>
              <a:t>Unfold 12 years of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74B942"/>
                </a:solidFill>
              </a:rPr>
              <a:t>Future</a:t>
            </a:r>
          </a:p>
          <a:p>
            <a:r>
              <a:rPr lang="en-US" dirty="0"/>
              <a:t>Forward folding to fit prompt and conv normalization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FDDC7-1373-6A62-DAF1-01DF47B5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95FE8-F50F-830C-54C9-DE65958D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2FBC2DB-2E61-7517-62B4-1ACDD19E0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7D29AE-8E8F-DACB-D60F-596C305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028" y="606023"/>
            <a:ext cx="3979514" cy="2911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16A03-A493-86B3-2442-E6538C2D3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028" y="3517974"/>
            <a:ext cx="3979514" cy="29119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1D2599-917B-D1C8-F3E7-06BE60AE8313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911726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C32DF71C-D705-7CE2-75EF-BED0ED2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Unblinding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b="1" dirty="0"/>
              <a:t>Unblinding plans</a:t>
            </a:r>
          </a:p>
          <a:p>
            <a:pPr lvl="1"/>
            <a:r>
              <a:rPr lang="en-US" dirty="0"/>
              <a:t>Unfold 12 years of data for IC86 from 2011 to 2022</a:t>
            </a:r>
          </a:p>
          <a:p>
            <a:pPr lvl="1"/>
            <a:r>
              <a:rPr lang="en-US" dirty="0"/>
              <a:t>Determine regularization strength on data</a:t>
            </a:r>
          </a:p>
          <a:p>
            <a:pPr lvl="1"/>
            <a:r>
              <a:rPr lang="en-US" dirty="0"/>
              <a:t>Perform unfolding on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Post-unblinding checks</a:t>
            </a:r>
          </a:p>
          <a:p>
            <a:pPr lvl="1"/>
            <a:r>
              <a:rPr lang="en-US" dirty="0"/>
              <a:t>Check the data-MC agreement for proxy variable (leading energy)</a:t>
            </a:r>
          </a:p>
          <a:p>
            <a:pPr lvl="2"/>
            <a:r>
              <a:rPr lang="en-US" dirty="0"/>
              <a:t>pre-fit (on the entire Snowstorm dataset)</a:t>
            </a:r>
          </a:p>
          <a:p>
            <a:pPr lvl="2"/>
            <a:r>
              <a:rPr lang="en-US" dirty="0"/>
              <a:t>post-fit (re-weight to fitted systematics)</a:t>
            </a:r>
          </a:p>
          <a:p>
            <a:pPr lvl="1"/>
            <a:r>
              <a:rPr lang="en-US" dirty="0"/>
              <a:t>Divide total dataset in 3 subsets </a:t>
            </a:r>
            <a:r>
              <a:rPr lang="en-US" dirty="0" err="1"/>
              <a:t>á</a:t>
            </a:r>
            <a:r>
              <a:rPr lang="en-US" dirty="0"/>
              <a:t> 4 years to analyze systematic impacts over the years</a:t>
            </a:r>
          </a:p>
          <a:p>
            <a:pPr lvl="1"/>
            <a:r>
              <a:rPr lang="en-US" dirty="0"/>
              <a:t>Unfold spectrum with all 4 CR model matrices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54C2-3D6F-3F99-407A-9A64A00B6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 Model Impact and Unfolding Bias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A7F4A-6460-86AD-19C1-CE45E3BD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F8D8C-845F-043D-844F-64A0E459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0AE98CDC-41D0-EA0C-3F92-FD61B3E35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E02FBDE-B930-9FEB-5825-41445B831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04058" y="1147063"/>
            <a:ext cx="5742432" cy="4622539"/>
          </a:xfrm>
        </p:spPr>
      </p:pic>
      <p:pic>
        <p:nvPicPr>
          <p:cNvPr id="18" name="Picture 17" descr="A graph of a test&#10;&#10;AI-generated content may be incorrect.">
            <a:extLst>
              <a:ext uri="{FF2B5EF4-FFF2-40B4-BE49-F238E27FC236}">
                <a16:creationId xmlns:a16="http://schemas.microsoft.com/office/drawing/2014/main" id="{6B23B472-695B-421A-1E7E-3E61229CE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7063"/>
            <a:ext cx="5742432" cy="46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80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BAAF-972D-8ADE-F43B-32822CB0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 Years Prediction: All Uncertainties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3A65D9-E2F0-57A7-1691-E6BDB8C87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43939"/>
            <a:ext cx="5926122" cy="433635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97C08-6E3A-0CF6-F67A-E8267774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43308-3D82-5B15-4947-9881A3F04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3AED57B0-1EBE-5B24-77F0-9C8E17CE4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61103-3746-3419-917E-B9E48F7EE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78" y="1543939"/>
            <a:ext cx="5926122" cy="4336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83B8BB-63D1-253D-699E-762D95CAD08D}"/>
              </a:ext>
            </a:extLst>
          </p:cNvPr>
          <p:cNvSpPr txBox="1"/>
          <p:nvPr/>
        </p:nvSpPr>
        <p:spPr>
          <a:xfrm>
            <a:off x="1361656" y="1214167"/>
            <a:ext cx="3418500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minuit</a:t>
            </a:r>
            <a:r>
              <a:rPr lang="en-US" dirty="0"/>
              <a:t> + effective area uncertainty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1E30CF-2DE6-F251-BC92-04F860AB6A69}"/>
              </a:ext>
            </a:extLst>
          </p:cNvPr>
          <p:cNvSpPr txBox="1"/>
          <p:nvPr/>
        </p:nvSpPr>
        <p:spPr>
          <a:xfrm>
            <a:off x="7792193" y="1214167"/>
            <a:ext cx="3916521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+ CR model uncertainty + unfolding bias</a:t>
            </a:r>
          </a:p>
        </p:txBody>
      </p:sp>
    </p:spTree>
    <p:extLst>
      <p:ext uri="{BB962C8B-B14F-4D97-AF65-F5344CB8AC3E}">
        <p14:creationId xmlns:p14="http://schemas.microsoft.com/office/powerpoint/2010/main" val="300578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6D5-A1ED-7DE0-4277-A559F6E57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Energy at Surface</a:t>
            </a:r>
          </a:p>
        </p:txBody>
      </p:sp>
      <p:pic>
        <p:nvPicPr>
          <p:cNvPr id="7" name="Content Placeholder 6" descr="A graph of a graph&#10;&#10;AI-generated content may be incorrect.">
            <a:extLst>
              <a:ext uri="{FF2B5EF4-FFF2-40B4-BE49-F238E27FC236}">
                <a16:creationId xmlns:a16="http://schemas.microsoft.com/office/drawing/2014/main" id="{61459795-1981-5B74-CE39-AE5A9335C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37" y="1160765"/>
            <a:ext cx="5771197" cy="43481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AE948-F293-8C51-1B09-A05A07809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D90C5-239C-FBF5-55AC-79A36F273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 descr="A graph of energy and power&#10;&#10;AI-generated content may be incorrect.">
            <a:extLst>
              <a:ext uri="{FF2B5EF4-FFF2-40B4-BE49-F238E27FC236}">
                <a16:creationId xmlns:a16="http://schemas.microsoft.com/office/drawing/2014/main" id="{C43ACCEA-1306-D9E7-CDBA-02B95E6B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1" y="1160765"/>
            <a:ext cx="5771199" cy="4348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9B8154-06CF-5D80-82CF-207322C34AE5}"/>
              </a:ext>
            </a:extLst>
          </p:cNvPr>
          <p:cNvSpPr txBox="1"/>
          <p:nvPr/>
        </p:nvSpPr>
        <p:spPr>
          <a:xfrm>
            <a:off x="2631065" y="1067383"/>
            <a:ext cx="1106585" cy="369332"/>
          </a:xfrm>
          <a:prstGeom prst="rect">
            <a:avLst/>
          </a:prstGeom>
          <a:solidFill>
            <a:srgbClr val="74B8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simulated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FC808-3750-D1F4-1C48-3CFA995A2D99}"/>
              </a:ext>
            </a:extLst>
          </p:cNvPr>
          <p:cNvSpPr txBox="1"/>
          <p:nvPr/>
        </p:nvSpPr>
        <p:spPr>
          <a:xfrm>
            <a:off x="9702870" y="1067382"/>
            <a:ext cx="1056443" cy="369332"/>
          </a:xfrm>
          <a:prstGeom prst="rect">
            <a:avLst/>
          </a:prstGeom>
          <a:solidFill>
            <a:srgbClr val="74B84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weighted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D9AB5-ADE2-EAB8-0E10-9D0BA6097395}"/>
              </a:ext>
            </a:extLst>
          </p:cNvPr>
          <p:cNvSpPr txBox="1"/>
          <p:nvPr/>
        </p:nvSpPr>
        <p:spPr>
          <a:xfrm>
            <a:off x="3308684" y="5798145"/>
            <a:ext cx="6922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Leading Muon: most energetic muon in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Signal: sum of all muons of ”signal” 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 Energy Background: sum of all muons of coincident primaries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0636EF1A-ADA5-A71B-82B4-973306D69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06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7112F-282D-CD80-5E41-5D6A7C7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Coincidence: Muons on Event Level</a:t>
            </a:r>
          </a:p>
        </p:txBody>
      </p:sp>
      <p:pic>
        <p:nvPicPr>
          <p:cNvPr id="7" name="Content Placeholder 6" descr="A graph with blue lines&#10;&#10;AI-generated content may be incorrect.">
            <a:extLst>
              <a:ext uri="{FF2B5EF4-FFF2-40B4-BE49-F238E27FC236}">
                <a16:creationId xmlns:a16="http://schemas.microsoft.com/office/drawing/2014/main" id="{FE8FB056-FCCE-8048-6863-2D6659323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4395"/>
            <a:ext cx="5882982" cy="443238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157C-59DF-9529-4EB2-C7132C563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2B603-0EF9-0932-1F24-491E8728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 descr="A graph of a graph of a solar energy&#10;&#10;AI-generated content may be incorrect.">
            <a:extLst>
              <a:ext uri="{FF2B5EF4-FFF2-40B4-BE49-F238E27FC236}">
                <a16:creationId xmlns:a16="http://schemas.microsoft.com/office/drawing/2014/main" id="{256DDD4C-B9B2-0EA7-7635-E44C8232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919450"/>
            <a:ext cx="5882982" cy="44273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2209A-9363-1BC5-E842-7DCAB7F46BAA}"/>
              </a:ext>
            </a:extLst>
          </p:cNvPr>
          <p:cNvSpPr txBox="1"/>
          <p:nvPr/>
        </p:nvSpPr>
        <p:spPr>
          <a:xfrm>
            <a:off x="5246589" y="169692"/>
            <a:ext cx="209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rgbClr val="74B842"/>
                </a:solidFill>
              </a:rPr>
              <a:t>Signal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69EE2-F49C-ABAD-8363-42DE1A9FFD4D}"/>
              </a:ext>
            </a:extLst>
          </p:cNvPr>
          <p:cNvSpPr txBox="1"/>
          <p:nvPr/>
        </p:nvSpPr>
        <p:spPr>
          <a:xfrm>
            <a:off x="3170308" y="5479722"/>
            <a:ext cx="19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100% </a:t>
            </a:r>
            <a:r>
              <a:rPr lang="en-US" dirty="0">
                <a:solidFill>
                  <a:schemeClr val="accent2"/>
                </a:solidFill>
              </a:rPr>
              <a:t>Background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2243C5A-2144-8FC0-B263-23011059657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5582653" y="539024"/>
            <a:ext cx="709832" cy="880702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CDDEAD-713F-AD39-AB55-8B0D9D500F2C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292485" y="539024"/>
            <a:ext cx="2318115" cy="584995"/>
          </a:xfrm>
          <a:prstGeom prst="straightConnector1">
            <a:avLst/>
          </a:prstGeom>
          <a:ln w="1905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D1BDC4-15D2-25CC-0000-8090FC2FB89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153154" y="4873380"/>
            <a:ext cx="2017154" cy="791008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1567A7-F922-20C7-F6FF-56140B54C5B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087308" y="4776537"/>
            <a:ext cx="2552745" cy="88785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3A9D5-CE3E-DADB-DD00-58D0EA90C4F0}"/>
              </a:ext>
            </a:extLst>
          </p:cNvPr>
          <p:cNvSpPr txBox="1"/>
          <p:nvPr/>
        </p:nvSpPr>
        <p:spPr>
          <a:xfrm>
            <a:off x="2029696" y="2370221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50% Signal, 50% Background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985267-E33F-B9CA-9CD6-D842BB866F52}"/>
              </a:ext>
            </a:extLst>
          </p:cNvPr>
          <p:cNvCxnSpPr>
            <a:cxnSpLocks/>
          </p:cNvCxnSpPr>
          <p:nvPr/>
        </p:nvCxnSpPr>
        <p:spPr>
          <a:xfrm>
            <a:off x="3212434" y="2739553"/>
            <a:ext cx="0" cy="1845582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9064B94-5131-A79E-1DD8-EDA629107EA9}"/>
              </a:ext>
            </a:extLst>
          </p:cNvPr>
          <p:cNvCxnSpPr>
            <a:cxnSpLocks/>
          </p:cNvCxnSpPr>
          <p:nvPr/>
        </p:nvCxnSpPr>
        <p:spPr>
          <a:xfrm>
            <a:off x="3212434" y="2782943"/>
            <a:ext cx="3513219" cy="210827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2400C1-F697-C17C-B20C-2AF1D695D222}"/>
              </a:ext>
            </a:extLst>
          </p:cNvPr>
          <p:cNvSpPr txBox="1"/>
          <p:nvPr/>
        </p:nvSpPr>
        <p:spPr>
          <a:xfrm>
            <a:off x="7081926" y="5753884"/>
            <a:ext cx="496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above 10 TeV, no background dominated events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1DD9F33F-06D0-4E23-226B-5500456C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557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EE8CA-C0E2-3C9A-CEA4-3628271C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Rates with H3a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E4057-447D-8851-14CE-7910DD46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0.84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(total event rate)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0.68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0.58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(event rate with at least 1 coincident primary &amp; lead. muon E. &gt; 10 TeV)</a:t>
            </a:r>
          </a:p>
          <a:p>
            <a:endParaRPr lang="en-US" dirty="0"/>
          </a:p>
          <a:p>
            <a:r>
              <a:rPr lang="en-US" dirty="0">
                <a:solidFill>
                  <a:srgbClr val="74B842"/>
                </a:solidFill>
              </a:rPr>
              <a:t>Signal rate: 0.74 </a:t>
            </a:r>
            <a:r>
              <a:rPr lang="en-US" dirty="0" err="1">
                <a:solidFill>
                  <a:srgbClr val="74B842"/>
                </a:solidFill>
              </a:rPr>
              <a:t>mHz</a:t>
            </a:r>
            <a:r>
              <a:rPr lang="en-US" dirty="0">
                <a:solidFill>
                  <a:srgbClr val="74B842"/>
                </a:solidFill>
              </a:rPr>
              <a:t> </a:t>
            </a:r>
            <a:r>
              <a:rPr lang="en-US" dirty="0"/>
              <a:t>(leading muon energy at surface &gt; 10 TeV)</a:t>
            </a:r>
          </a:p>
          <a:p>
            <a:r>
              <a:rPr lang="en-US" dirty="0">
                <a:solidFill>
                  <a:schemeClr val="accent2"/>
                </a:solidFill>
              </a:rPr>
              <a:t>Background rate: 0.02 </a:t>
            </a:r>
            <a:r>
              <a:rPr lang="en-US" dirty="0" err="1">
                <a:solidFill>
                  <a:schemeClr val="accent2"/>
                </a:solidFill>
              </a:rPr>
              <a:t>mHz</a:t>
            </a:r>
            <a:r>
              <a:rPr lang="en-US" dirty="0"/>
              <a:t> (event rate with at least 1 coincident primary &amp; lead. muon E. &gt; 10 TeV &amp; coincident muon bundle energy at surface hast at least 10% of leading muon energy)</a:t>
            </a:r>
          </a:p>
          <a:p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The light of the background events overlaps with the signal </a:t>
            </a:r>
            <a:r>
              <a:rPr lang="en-US" dirty="0">
                <a:sym typeface="Wingdings" pitchFamily="2" charset="2"/>
              </a:rPr>
              <a:t> no chance to separate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A 10% bundle energy contribution would shift the measured light up by roughly 10%  within the uncertainties of the energy prediction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Networks have been trained on MC with coincident events  they are able to subtract a little light in case they assume there is a background event, however, this is not quantified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CF68-F440-BD7B-9204-67C325FA4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A1421-D119-A145-247E-4F9F5882E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Logo Cosmic Interacting Matters">
            <a:extLst>
              <a:ext uri="{FF2B5EF4-FFF2-40B4-BE49-F238E27FC236}">
                <a16:creationId xmlns:a16="http://schemas.microsoft.com/office/drawing/2014/main" id="{3ACAE2A4-3BE8-FE2D-0A88-94478813A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441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F6E2-D4CA-9CE9-8106-76705DE8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Coincident Events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08D0D1-2F78-EB48-5D56-5001D75E6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39568"/>
            <a:ext cx="4098621" cy="299218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B1D14-ECDF-12E0-F537-D04C73C0F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AE523-6E5B-6FFB-FD42-58A8A7258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E7634-E283-4761-22B7-89AEFA7117BA}"/>
              </a:ext>
            </a:extLst>
          </p:cNvPr>
          <p:cNvSpPr txBox="1"/>
          <p:nvPr/>
        </p:nvSpPr>
        <p:spPr>
          <a:xfrm>
            <a:off x="698810" y="1165739"/>
            <a:ext cx="21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background event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3BC94-2FC9-8C68-D969-FEFF85D7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21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/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&lt; 0.1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29283B-C8C6-2CFB-D3B5-8E7A282DF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511" y="1165739"/>
                <a:ext cx="3021981" cy="576376"/>
              </a:xfrm>
              <a:prstGeom prst="rect">
                <a:avLst/>
              </a:prstGeom>
              <a:blipFill>
                <a:blip r:embed="rId4"/>
                <a:stretch>
                  <a:fillRect l="-418" t="-8511" r="-1674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FDD3526-964B-6F86-A009-A393677BB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869" y="2139568"/>
            <a:ext cx="4098621" cy="299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/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bundle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at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surface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leading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energy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at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surface</m:t>
                        </m:r>
                      </m:den>
                    </m:f>
                  </m:oMath>
                </a14:m>
                <a:r>
                  <a:rPr lang="en-US" dirty="0"/>
                  <a:t> &gt; 0.1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BCEC60-5DE3-7096-2652-39DC3E1D1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1209" y="1165739"/>
                <a:ext cx="3021981" cy="576376"/>
              </a:xfrm>
              <a:prstGeom prst="rect">
                <a:avLst/>
              </a:prstGeom>
              <a:blipFill>
                <a:blip r:embed="rId6"/>
                <a:stretch>
                  <a:fillRect l="-420" t="-8511" r="-2101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6239D4-742F-70CD-3A42-634C6F3427A1}"/>
              </a:ext>
            </a:extLst>
          </p:cNvPr>
          <p:cNvSpPr txBox="1"/>
          <p:nvPr/>
        </p:nvSpPr>
        <p:spPr>
          <a:xfrm>
            <a:off x="3833768" y="5878440"/>
            <a:ext cx="607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4B842"/>
                </a:solidFill>
              </a:rPr>
              <a:t>sufficient energy reconstruction for events with background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B98ADD-1FDF-1ED5-4E3A-D07F9824C81D}"/>
              </a:ext>
            </a:extLst>
          </p:cNvPr>
          <p:cNvCxnSpPr>
            <a:cxnSpLocks/>
          </p:cNvCxnSpPr>
          <p:nvPr/>
        </p:nvCxnSpPr>
        <p:spPr>
          <a:xfrm flipV="1">
            <a:off x="8610600" y="4899171"/>
            <a:ext cx="415954" cy="979269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95AEDAAD-E1BC-6732-B2E9-078D1FA8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913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1109-151B-80FF-533A-1D08FD108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Impact of Hadronic Interaction Model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9DB4B12-C223-3612-510A-794974326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777" y="1343613"/>
            <a:ext cx="5868714" cy="429434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8D5C1-D848-899A-84CA-D952F48F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0177FE-91FC-6C0C-8B41-62C0DC16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E9E705-766B-8D89-ED9B-18815362A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2" y="1343614"/>
            <a:ext cx="5868714" cy="4294344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640D1FE8-08E0-8E51-310B-911FAFD5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4F3DFA-22E4-EF22-1C81-9A699EC244FD}"/>
              </a:ext>
            </a:extLst>
          </p:cNvPr>
          <p:cNvSpPr txBox="1"/>
          <p:nvPr/>
        </p:nvSpPr>
        <p:spPr>
          <a:xfrm>
            <a:off x="3601844" y="5631366"/>
            <a:ext cx="4294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Not all hadronic models include charm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Impact of HIM smaller than CRM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CRM impact below 3%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Hadronic Model impact is negligible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B581D-AF3D-7299-0AF9-35B6F740766A}"/>
              </a:ext>
            </a:extLst>
          </p:cNvPr>
          <p:cNvSpPr txBox="1"/>
          <p:nvPr/>
        </p:nvSpPr>
        <p:spPr>
          <a:xfrm>
            <a:off x="2209800" y="1044330"/>
            <a:ext cx="2071080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CR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1BA56-9EE7-9200-FED5-5899F017972A}"/>
              </a:ext>
            </a:extLst>
          </p:cNvPr>
          <p:cNvSpPr txBox="1"/>
          <p:nvPr/>
        </p:nvSpPr>
        <p:spPr>
          <a:xfrm>
            <a:off x="8317158" y="1040861"/>
            <a:ext cx="2548262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Different </a:t>
            </a:r>
            <a:r>
              <a:rPr lang="en-US" dirty="0" err="1"/>
              <a:t>Haronic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405119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3E2F-C51E-CEB2-355D-74B36D6E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Reconstruction: EPOS-LHC vs SIBYLL 2.3d [Level 5]</a:t>
            </a:r>
          </a:p>
        </p:txBody>
      </p:sp>
      <p:pic>
        <p:nvPicPr>
          <p:cNvPr id="7" name="Content Placeholder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6DB5935-FB15-02E0-60CD-75C4254E7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532586"/>
            <a:ext cx="5726805" cy="419050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4395-18CD-4F8D-6A96-6DD955C4B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794B9-7011-DA63-EA7A-90664177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EBC4E6C8-9431-F5BF-E67C-E00B1923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95" y="1532586"/>
            <a:ext cx="5726806" cy="419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42E1C-11D5-B05F-884B-C10420EC312C}"/>
              </a:ext>
            </a:extLst>
          </p:cNvPr>
          <p:cNvSpPr txBox="1"/>
          <p:nvPr/>
        </p:nvSpPr>
        <p:spPr>
          <a:xfrm>
            <a:off x="2055751" y="1163254"/>
            <a:ext cx="1108573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EPOS-LHC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49218-A88E-6D15-B44E-7671F669C3DC}"/>
              </a:ext>
            </a:extLst>
          </p:cNvPr>
          <p:cNvSpPr txBox="1"/>
          <p:nvPr/>
        </p:nvSpPr>
        <p:spPr>
          <a:xfrm>
            <a:off x="8610600" y="1163254"/>
            <a:ext cx="1241045" cy="369332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SIBYLL 2.3d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63E22-7824-DA0F-5162-932F5F9B7C35}"/>
              </a:ext>
            </a:extLst>
          </p:cNvPr>
          <p:cNvSpPr txBox="1"/>
          <p:nvPr/>
        </p:nvSpPr>
        <p:spPr>
          <a:xfrm>
            <a:off x="538480" y="5548072"/>
            <a:ext cx="4050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IceTop</a:t>
            </a:r>
            <a:r>
              <a:rPr lang="en-US" dirty="0"/>
              <a:t> simulations for proton and iron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23198 and 23201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energy &gt; 1e7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36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A9396EF5-7D04-DA57-6607-C6F5EAF8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70" y="4704656"/>
            <a:ext cx="2231489" cy="92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2D1FE-881C-4832-9E29-C00AF853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70" y="3611492"/>
            <a:ext cx="4091214" cy="438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0B178-410A-46CA-4474-F2821DDD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69" y="1981250"/>
            <a:ext cx="3923062" cy="975787"/>
          </a:xfrm>
          <a:prstGeom prst="rect">
            <a:avLst/>
          </a:prstGeom>
        </p:spPr>
      </p:pic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384" y="1505352"/>
            <a:ext cx="6509616" cy="36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08B0-4A98-27CB-699E-19D0D0129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5ECD4C8-079C-3F91-2A07-52EBFD1F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6702" y="471035"/>
            <a:ext cx="6727796" cy="50688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977BCB-25A8-ACAC-A0CE-A5E3326E4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D54C-3071-4792-E6A0-063326DE0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BC4BF6-2DE9-CADF-3C87-A05A8C33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8BBB880-9966-66DD-2E1E-46326C02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A4FE002-055C-4318-A601-C6BAD79A7977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685EA1A-FA3F-0982-DA1F-DD7AB11C8206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5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2A3FA9A-162B-58EC-BFE3-738831B79FBB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F66261-C19B-D188-1B40-83E00B24AF30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B9C12329-ABCC-E576-B487-99640817B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0AD5E0-6280-9048-1357-B1DA049370AD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527FD38-E3D2-4E49-E396-985DD73866B2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56953-0FC5-7ACB-CBE8-F417FF268ECE}"/>
              </a:ext>
            </a:extLst>
          </p:cNvPr>
          <p:cNvSpPr txBox="1"/>
          <p:nvPr/>
        </p:nvSpPr>
        <p:spPr>
          <a:xfrm>
            <a:off x="7302229" y="6434735"/>
            <a:ext cx="130837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Burnsample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77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646771" y="2486722"/>
            <a:ext cx="267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AF6A4-4420-BB06-F73E-07573EA2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D3E0-CAA1-07F0-E804-BAA4C1035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7F4CD-B0BD-5BD3-8748-7BB083B25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C3A73-CB1A-97EB-0988-FF06055FF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FAB2FF6-E097-5FB3-5371-D2300765F9C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548008-F73C-43ED-2338-E924BA511D8B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602E1E-DB6B-7EB6-A798-97487EEF4765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88016B-B7C5-B699-1EC5-193315E88FEF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5D3FBC-8D67-48C9-FC06-37BA0F1DED44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384311-72A1-01D2-C857-F7AAE5EB2C0B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B1A4DB9-8E5C-A6D4-33F2-A92FBDF54727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74E1288-39C0-BD1E-2C45-409AAE083857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96CD4B5-346E-EDDC-60AA-F20E0D09067A}"/>
              </a:ext>
            </a:extLst>
          </p:cNvPr>
          <p:cNvSpPr/>
          <p:nvPr/>
        </p:nvSpPr>
        <p:spPr>
          <a:xfrm>
            <a:off x="175172" y="3952794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AA62B0-4996-7A81-316C-D87E79CBE54C}"/>
              </a:ext>
            </a:extLst>
          </p:cNvPr>
          <p:cNvSpPr/>
          <p:nvPr/>
        </p:nvSpPr>
        <p:spPr>
          <a:xfrm>
            <a:off x="176442" y="2115845"/>
            <a:ext cx="2033358" cy="1541755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</a:t>
            </a:r>
            <a:r>
              <a:rPr lang="en-DE" sz="1400">
                <a:solidFill>
                  <a:schemeClr val="tx2"/>
                </a:solidFill>
              </a:rPr>
              <a:t>100 EeV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Snowstorm</a:t>
            </a:r>
            <a:endParaRPr lang="en-DE" sz="1400" dirty="0">
              <a:solidFill>
                <a:schemeClr val="tx2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21B8C46-AE1A-3C74-BC33-F654BAC465BB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D3AD02-F5AF-2F9A-BE66-59D1BC60F8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6D4D161-56B0-E981-BAAE-89349E7F3577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DC1C263-BDBA-6ADE-8891-133B7867A014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F2D124C-732E-A6A9-90F7-A52DB0D4818E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3121" y="1749605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0CE5D0-4F6F-6D48-8552-94596D41A5A2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657600"/>
            <a:ext cx="2540" cy="29519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E0B541-1D5D-E8CB-1EE6-AF94C64C119B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640B49-BB19-CE25-6172-C78136940749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17E4F-0C02-4604-92F1-764EE8F3EDE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C598416-B322-FB4B-88F0-D2E74DCBF0EC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E6CA844-BD65-015B-59CC-F2B3C6B94DB1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7E21649-5DDD-884C-BCBA-D467F3E8EE4A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F62B604-BD35-E7F7-7D8B-302270283492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C219C180-324B-D18A-E2CC-91A70D523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60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BFC9-7C47-F9C7-D08A-9BD7A70B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 cos(zenith)</a:t>
            </a:r>
          </a:p>
        </p:txBody>
      </p:sp>
      <p:pic>
        <p:nvPicPr>
          <p:cNvPr id="7" name="Content Placeholder 6" descr="A graph of a function&#10;&#10;AI-generated content may be incorrect.">
            <a:extLst>
              <a:ext uri="{FF2B5EF4-FFF2-40B4-BE49-F238E27FC236}">
                <a16:creationId xmlns:a16="http://schemas.microsoft.com/office/drawing/2014/main" id="{0959945A-EB3B-5B0B-BEF2-7EE3CA076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48" y="1108075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AEAE2-3CFE-8F25-6765-1C1F5CC4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06065-6ABE-FB6F-F5CF-877031BE4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92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DE" dirty="0"/>
              <a:t>with extended history option for information about the </a:t>
            </a:r>
            <a:r>
              <a:rPr lang="en-DE"/>
              <a:t>parent particles</a:t>
            </a:r>
            <a:endParaRPr lang="de-DE" dirty="0"/>
          </a:p>
          <a:p>
            <a:endParaRPr lang="de-DE" dirty="0"/>
          </a:p>
          <a:p>
            <a:r>
              <a:rPr lang="de-DE" dirty="0"/>
              <a:t>6 Datasets: 22875, 22774—8 </a:t>
            </a:r>
          </a:p>
          <a:p>
            <a:r>
              <a:rPr lang="de-DE" dirty="0"/>
              <a:t>Primary Energy: 600 </a:t>
            </a:r>
            <a:r>
              <a:rPr lang="de-DE" dirty="0" err="1"/>
              <a:t>GeV</a:t>
            </a:r>
            <a:r>
              <a:rPr lang="de-DE" dirty="0"/>
              <a:t> – 1e11 </a:t>
            </a:r>
            <a:r>
              <a:rPr lang="de-DE" dirty="0" err="1"/>
              <a:t>GeV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50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51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6" y="1356360"/>
            <a:ext cx="5973039" cy="437068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8149F675-22AB-14B5-71CB-215DB66E6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554" y="1356360"/>
            <a:ext cx="5973040" cy="43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34804-B42B-E0E7-AD2B-109B6A19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Statistics: Fine binning</a:t>
            </a:r>
          </a:p>
        </p:txBody>
      </p:sp>
      <p:pic>
        <p:nvPicPr>
          <p:cNvPr id="7" name="Content Placeholder 6" descr="A graph of energy&#10;&#10;AI-generated content may be incorrect.">
            <a:extLst>
              <a:ext uri="{FF2B5EF4-FFF2-40B4-BE49-F238E27FC236}">
                <a16:creationId xmlns:a16="http://schemas.microsoft.com/office/drawing/2014/main" id="{DE3CE470-D827-2682-18BF-58C8A6F2C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22" y="1193418"/>
            <a:ext cx="6008578" cy="45270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25D3F-275C-0711-4CD7-5C0BBA6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ECD3D-2110-1FA1-B913-FD56D48E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9" name="Picture 8" descr="A graph of a solar energy&#10;&#10;AI-generated content may be incorrect.">
            <a:extLst>
              <a:ext uri="{FF2B5EF4-FFF2-40B4-BE49-F238E27FC236}">
                <a16:creationId xmlns:a16="http://schemas.microsoft.com/office/drawing/2014/main" id="{445789C6-7AD7-C362-6F07-1013B57F1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22" y="1193419"/>
            <a:ext cx="6008577" cy="4527010"/>
          </a:xfrm>
          <a:prstGeom prst="rect">
            <a:avLst/>
          </a:prstGeom>
        </p:spPr>
      </p:pic>
      <p:pic>
        <p:nvPicPr>
          <p:cNvPr id="10" name="Picture 9" descr="Logo Cosmic Interacting Matters">
            <a:extLst>
              <a:ext uri="{FF2B5EF4-FFF2-40B4-BE49-F238E27FC236}">
                <a16:creationId xmlns:a16="http://schemas.microsoft.com/office/drawing/2014/main" id="{BBD86B1A-F522-C697-5E46-B15199DEA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748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7C71-3324-48E2-F34E-9012AB0A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 Statistics: Unfolding binning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58CF7121-2318-52BD-DB32-D56502FC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08075"/>
            <a:ext cx="6005416" cy="45246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785F2-91FD-30A1-D000-86AE0926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E1C8-7A8C-8487-5452-239E0F66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pic>
        <p:nvPicPr>
          <p:cNvPr id="9" name="Picture 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C3811CF3-8B84-0A3E-C77E-F112C40D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584" y="1108075"/>
            <a:ext cx="6005416" cy="4524629"/>
          </a:xfrm>
          <a:prstGeom prst="rect">
            <a:avLst/>
          </a:prstGeom>
        </p:spPr>
      </p:pic>
      <p:pic>
        <p:nvPicPr>
          <p:cNvPr id="10" name="Picture 9" descr="Logo Cosmic Interacting Matters">
            <a:extLst>
              <a:ext uri="{FF2B5EF4-FFF2-40B4-BE49-F238E27FC236}">
                <a16:creationId xmlns:a16="http://schemas.microsoft.com/office/drawing/2014/main" id="{6B9413B4-39E1-D4BB-0795-13BDE15CC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0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89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19809</TotalTime>
  <Words>2845</Words>
  <Application>Microsoft Macintosh PowerPoint</Application>
  <PresentationFormat>Widescreen</PresentationFormat>
  <Paragraphs>575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-webkit-standard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</vt:lpstr>
      <vt:lpstr>Introduction</vt:lpstr>
      <vt:lpstr>Goal: Measure Muon Flux at Surface</vt:lpstr>
      <vt:lpstr>Overview</vt:lpstr>
      <vt:lpstr>New CORSIKA simulation</vt:lpstr>
      <vt:lpstr>CORSIKA 7 vs. MCEq</vt:lpstr>
      <vt:lpstr>Reconstruction</vt:lpstr>
      <vt:lpstr>Input data per DOM</vt:lpstr>
      <vt:lpstr>Reconstructed properties</vt:lpstr>
      <vt:lpstr>Energy Reconstructions</vt:lpstr>
      <vt:lpstr>Selection</vt:lpstr>
      <vt:lpstr>Level 3: Muon Filter</vt:lpstr>
      <vt:lpstr>Level 4: Energy Cut</vt:lpstr>
      <vt:lpstr>Level 5: Data/MC Quality Cuts</vt:lpstr>
      <vt:lpstr>Final Level: Leadingness &gt; 40 %</vt:lpstr>
      <vt:lpstr>Unfolding</vt:lpstr>
      <vt:lpstr>Unfolding in a nutshell </vt:lpstr>
      <vt:lpstr>Muon Flux Unfolding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Burnsample Unfolding</vt:lpstr>
      <vt:lpstr>Prediction: 12 Years of IceCube Data Unfolding</vt:lpstr>
      <vt:lpstr>Conclusion &amp; Outlook</vt:lpstr>
      <vt:lpstr>Backup</vt:lpstr>
      <vt:lpstr>Unblinding Proposal</vt:lpstr>
      <vt:lpstr>CR Model Impact and Unfolding Bias</vt:lpstr>
      <vt:lpstr>12 Years Prediction: All Uncertainties</vt:lpstr>
      <vt:lpstr>Muon Energy at Surface</vt:lpstr>
      <vt:lpstr>Coincidence: Muons on Event Level</vt:lpstr>
      <vt:lpstr>Estimate Rates with H3a</vt:lpstr>
      <vt:lpstr>Reconstructions: Coincident Events</vt:lpstr>
      <vt:lpstr>Estimate Impact of Hadronic Interaction Model</vt:lpstr>
      <vt:lpstr>Reconstruction: EPOS-LHC vs SIBYLL 2.3d [Level 5]</vt:lpstr>
      <vt:lpstr>Event Rate to Flux  Effective Area</vt:lpstr>
      <vt:lpstr>Determine Regularization</vt:lpstr>
      <vt:lpstr>Muon Flux Unfolding</vt:lpstr>
      <vt:lpstr>Level 5: Data/MC Quality Cuts</vt:lpstr>
      <vt:lpstr>Final Level cos(zenith)</vt:lpstr>
      <vt:lpstr>Bundle Energy Reconstruction</vt:lpstr>
      <vt:lpstr>Correlation and Robustness Test: Stopping Muons </vt:lpstr>
      <vt:lpstr>Cosmic ray flux</vt:lpstr>
      <vt:lpstr>Air shower – 10 TeV</vt:lpstr>
      <vt:lpstr>Prompt atmospheric muons and neutrinos</vt:lpstr>
      <vt:lpstr>Muon puzzle and model uncertainties</vt:lpstr>
      <vt:lpstr>CORSIKA 7 tagging and MCEq comparison</vt:lpstr>
      <vt:lpstr>Machine Learning Reconstructions</vt:lpstr>
      <vt:lpstr>Level5: quality cuts</vt:lpstr>
      <vt:lpstr>The Muon Puzzle</vt:lpstr>
      <vt:lpstr>Possible Solutions</vt:lpstr>
      <vt:lpstr>MCEq vs CORSIKA</vt:lpstr>
      <vt:lpstr>MC Statistics: Fine binning</vt:lpstr>
      <vt:lpstr>MC Statistics: Unfolding binning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476</cp:revision>
  <cp:lastPrinted>2024-03-17T23:23:36Z</cp:lastPrinted>
  <dcterms:created xsi:type="dcterms:W3CDTF">2023-09-19T10:10:31Z</dcterms:created>
  <dcterms:modified xsi:type="dcterms:W3CDTF">2025-10-07T15:48:20Z</dcterms:modified>
</cp:coreProperties>
</file>